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1098-10AA-4372-A0F6-D8A97C08230C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643D-A4BB-4C27-B744-BA978C634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8002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1098-10AA-4372-A0F6-D8A97C08230C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643D-A4BB-4C27-B744-BA978C634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260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1098-10AA-4372-A0F6-D8A97C08230C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643D-A4BB-4C27-B744-BA978C634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326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1098-10AA-4372-A0F6-D8A97C08230C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643D-A4BB-4C27-B744-BA978C634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43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1098-10AA-4372-A0F6-D8A97C08230C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643D-A4BB-4C27-B744-BA978C634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491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1098-10AA-4372-A0F6-D8A97C08230C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643D-A4BB-4C27-B744-BA978C634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66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1098-10AA-4372-A0F6-D8A97C08230C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643D-A4BB-4C27-B744-BA978C634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2976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1098-10AA-4372-A0F6-D8A97C08230C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643D-A4BB-4C27-B744-BA978C634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0569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1098-10AA-4372-A0F6-D8A97C08230C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643D-A4BB-4C27-B744-BA978C634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761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1098-10AA-4372-A0F6-D8A97C08230C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643D-A4BB-4C27-B744-BA978C634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74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1098-10AA-4372-A0F6-D8A97C08230C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643D-A4BB-4C27-B744-BA978C634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361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41098-10AA-4372-A0F6-D8A97C08230C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F643D-A4BB-4C27-B744-BA978C634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243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285719" y="704635"/>
          <a:ext cx="8572561" cy="5846190"/>
        </p:xfrm>
        <a:graphic>
          <a:graphicData uri="http://schemas.openxmlformats.org/drawingml/2006/table">
            <a:tbl>
              <a:tblPr/>
              <a:tblGrid>
                <a:gridCol w="1978282"/>
                <a:gridCol w="2093684"/>
                <a:gridCol w="2286016"/>
                <a:gridCol w="2214579"/>
              </a:tblGrid>
              <a:tr h="4162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Job and Organisation</a:t>
                      </a:r>
                      <a:br>
                        <a:rPr lang="fr-F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fr-FR" sz="1400" b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Analysis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4" marR="312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Employee</a:t>
                      </a:r>
                      <a:r>
                        <a:rPr lang="fr-F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400" b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Share</a:t>
                      </a:r>
                      <a:r>
                        <a:rPr lang="fr-F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400" b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Ownership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&amp; </a:t>
                      </a:r>
                      <a:r>
                        <a:rPr lang="fr-FR" sz="1400" b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Savings</a:t>
                      </a:r>
                      <a:r>
                        <a:rPr lang="fr-F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Plans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4" marR="312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International </a:t>
                      </a:r>
                      <a:endParaRPr lang="fr-FR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Mobility</a:t>
                      </a:r>
                      <a:endParaRPr lang="fr-FR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4" marR="312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Pensions and </a:t>
                      </a:r>
                      <a:endParaRPr lang="fr-FR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Insured</a:t>
                      </a:r>
                      <a:r>
                        <a:rPr lang="fr-FR" sz="14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Benefits</a:t>
                      </a:r>
                      <a:endParaRPr lang="fr-FR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4" marR="312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4440785">
                <a:tc>
                  <a:txBody>
                    <a:bodyPr/>
                    <a:lstStyle/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effectLst>
                            <a:glow rad="101600">
                              <a:srgbClr val="FFFF00">
                                <a:alpha val="60000"/>
                              </a:srgbClr>
                            </a:glow>
                          </a:effectLst>
                          <a:latin typeface="Calibri"/>
                          <a:ea typeface="Calibri"/>
                          <a:cs typeface="Times New Roman"/>
                        </a:rPr>
                        <a:t>Key actors </a:t>
                      </a:r>
                      <a:r>
                        <a:rPr lang="en-US" sz="1100" b="1" dirty="0" smtClean="0">
                          <a:effectLst>
                            <a:glow rad="101600">
                              <a:srgbClr val="FFFF00">
                                <a:alpha val="60000"/>
                              </a:srgbClr>
                            </a:glow>
                          </a:effectLst>
                          <a:latin typeface="Calibri"/>
                          <a:ea typeface="Calibri"/>
                          <a:cs typeface="Times New Roman"/>
                        </a:rPr>
                        <a:t>/ </a:t>
                      </a:r>
                      <a:r>
                        <a:rPr lang="en-US" sz="1100" b="1" dirty="0">
                          <a:effectLst>
                            <a:glow rad="101600">
                              <a:srgbClr val="FFFF00">
                                <a:alpha val="60000"/>
                              </a:srgbClr>
                            </a:glow>
                          </a:effectLst>
                          <a:latin typeface="Calibri"/>
                          <a:ea typeface="Calibri"/>
                          <a:cs typeface="Times New Roman"/>
                        </a:rPr>
                        <a:t>who does what</a:t>
                      </a:r>
                      <a:endParaRPr lang="fr-FR" sz="1100" dirty="0">
                        <a:effectLst>
                          <a:glow rad="101600">
                            <a:srgbClr val="FFFF00">
                              <a:alpha val="60000"/>
                            </a:srgbClr>
                          </a:glo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Centrally driven processes</a:t>
                      </a:r>
                      <a:endParaRPr lang="fr-F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Why </a:t>
                      </a:r>
                      <a:r>
                        <a:rPr lang="en-US" sz="1100" b="1" dirty="0" err="1" smtClean="0">
                          <a:latin typeface="Calibri"/>
                          <a:ea typeface="Calibri"/>
                          <a:cs typeface="Times New Roman"/>
                        </a:rPr>
                        <a:t>analyse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Impact of company culture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Connection with HR policy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How to prepare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Key areas to </a:t>
                      </a: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explore and </a:t>
                      </a: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questions to ask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Perceptions and realities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Verify, check, test, share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Outputs and uses </a:t>
                      </a: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of the analysis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Linking to other HR processes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Tools available in the </a:t>
                      </a: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US" sz="11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US" sz="11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solidFill>
                            <a:srgbClr val="000099"/>
                          </a:solidFill>
                          <a:latin typeface="Calibri"/>
                          <a:ea typeface="Calibri"/>
                          <a:cs typeface="Times New Roman"/>
                        </a:rPr>
                        <a:t>Conducting a salary survey *</a:t>
                      </a:r>
                      <a:endParaRPr lang="fr-FR" sz="11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solidFill>
                            <a:srgbClr val="000099"/>
                          </a:solidFill>
                          <a:latin typeface="Calibri"/>
                          <a:ea typeface="Calibri"/>
                          <a:cs typeface="Times New Roman"/>
                        </a:rPr>
                        <a:t>Deciding market posture *</a:t>
                      </a:r>
                      <a:endParaRPr lang="fr-FR" sz="11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solidFill>
                            <a:srgbClr val="000099"/>
                          </a:solidFill>
                          <a:latin typeface="Calibri"/>
                          <a:ea typeface="Calibri"/>
                          <a:cs typeface="Times New Roman"/>
                        </a:rPr>
                        <a:t>Hay evaluation methodology*</a:t>
                      </a:r>
                      <a:endParaRPr lang="fr-FR" sz="11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4" marR="312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ECE"/>
                    </a:solidFill>
                  </a:tcPr>
                </a:tc>
                <a:tc>
                  <a:txBody>
                    <a:bodyPr/>
                    <a:lstStyle/>
                    <a:p>
                      <a:pPr marL="179388" lvl="0" indent="-17938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>
                            <a:glow rad="101600">
                              <a:srgbClr val="FFFF00">
                                <a:alpha val="60000"/>
                              </a:srgbClr>
                            </a:glow>
                          </a:effectLst>
                          <a:latin typeface="Calibri"/>
                          <a:ea typeface="Calibri"/>
                          <a:cs typeface="Times New Roman"/>
                        </a:rPr>
                        <a:t>Key actors </a:t>
                      </a: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effectLst>
                            <a:glow rad="101600">
                              <a:srgbClr val="FFFF00">
                                <a:alpha val="60000"/>
                              </a:srgbClr>
                            </a:glow>
                          </a:effectLst>
                          <a:latin typeface="Calibri"/>
                          <a:ea typeface="Calibri"/>
                          <a:cs typeface="Times New Roman"/>
                        </a:rPr>
                        <a:t>/ 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>
                            <a:glow rad="101600">
                              <a:srgbClr val="FFFF00">
                                <a:alpha val="60000"/>
                              </a:srgbClr>
                            </a:glow>
                          </a:effectLst>
                          <a:latin typeface="Calibri"/>
                          <a:ea typeface="Calibri"/>
                          <a:cs typeface="Times New Roman"/>
                        </a:rPr>
                        <a:t>who does what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>
                          <a:glow rad="101600">
                            <a:srgbClr val="FFFF00">
                              <a:alpha val="60000"/>
                            </a:srgbClr>
                          </a:glo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Centrally driven processes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Roles of BL, BU, employer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What products and why  (SO, AP, PAGA, Link) 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How does each product work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Building my library/toolkit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Role of each player at each stage in a product's life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Suppliers/partners,  their </a:t>
                      </a: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roles 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Internal/external tools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Impact of "corporate events/actions" on products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Risks and consequences when errors </a:t>
                      </a: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occur</a:t>
                      </a: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solidFill>
                            <a:srgbClr val="000099"/>
                          </a:solidFill>
                          <a:latin typeface="Calibri"/>
                          <a:ea typeface="Calibri"/>
                          <a:cs typeface="Times New Roman"/>
                        </a:rPr>
                        <a:t>Taxation  *</a:t>
                      </a:r>
                      <a:endParaRPr lang="fr-FR" sz="11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solidFill>
                            <a:srgbClr val="000099"/>
                          </a:solidFill>
                          <a:latin typeface="Calibri"/>
                          <a:ea typeface="Calibri"/>
                          <a:cs typeface="Times New Roman"/>
                        </a:rPr>
                        <a:t>Audits *</a:t>
                      </a:r>
                      <a:endParaRPr lang="fr-FR" sz="11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fr-FR" sz="1100" b="1" dirty="0">
                          <a:solidFill>
                            <a:srgbClr val="000099"/>
                          </a:solidFill>
                          <a:latin typeface="Calibri"/>
                          <a:ea typeface="Calibri"/>
                          <a:cs typeface="Times New Roman"/>
                        </a:rPr>
                        <a:t>Intéressement, Participation, PERCO, PEE, PEG (FR) *</a:t>
                      </a:r>
                      <a:endParaRPr lang="fr-FR" sz="11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b="1" dirty="0">
                          <a:solidFill>
                            <a:srgbClr val="000099"/>
                          </a:solidFill>
                          <a:latin typeface="Calibri"/>
                          <a:ea typeface="Calibri"/>
                          <a:cs typeface="Times New Roman"/>
                        </a:rPr>
                        <a:t>Ad hoc and specific </a:t>
                      </a:r>
                      <a:r>
                        <a:rPr lang="en-US" sz="1100" b="1" dirty="0" smtClean="0">
                          <a:solidFill>
                            <a:srgbClr val="000099"/>
                          </a:solidFill>
                          <a:latin typeface="Calibri"/>
                          <a:ea typeface="Calibri"/>
                          <a:cs typeface="Times New Roman"/>
                        </a:rPr>
                        <a:t>procedures: proposals</a:t>
                      </a:r>
                      <a:r>
                        <a:rPr lang="en-US" sz="1100" b="1" dirty="0">
                          <a:solidFill>
                            <a:srgbClr val="000099"/>
                          </a:solidFill>
                          <a:latin typeface="Calibri"/>
                          <a:ea typeface="Calibri"/>
                          <a:cs typeface="Times New Roman"/>
                        </a:rPr>
                        <a:t>, presence </a:t>
                      </a:r>
                      <a:r>
                        <a:rPr lang="en-US" sz="1100" b="1" dirty="0" smtClean="0">
                          <a:solidFill>
                            <a:srgbClr val="000099"/>
                          </a:solidFill>
                          <a:latin typeface="Calibri"/>
                          <a:ea typeface="Calibri"/>
                          <a:cs typeface="Times New Roman"/>
                        </a:rPr>
                        <a:t>validation*</a:t>
                      </a:r>
                      <a:endParaRPr lang="fr-FR" sz="11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4" marR="312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effectLst>
                            <a:glow rad="101600">
                              <a:srgbClr val="FFFF00">
                                <a:alpha val="60000"/>
                              </a:srgbClr>
                            </a:glow>
                          </a:effectLst>
                          <a:latin typeface="Calibri"/>
                          <a:ea typeface="Calibri"/>
                          <a:cs typeface="Times New Roman"/>
                        </a:rPr>
                        <a:t>Key actors / who does what</a:t>
                      </a:r>
                    </a:p>
                    <a:p>
                      <a:pPr marL="174625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GDF SUEZ expat demographics </a:t>
                      </a:r>
                    </a:p>
                    <a:p>
                      <a:pPr marL="174625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Why expatriate?</a:t>
                      </a:r>
                    </a:p>
                    <a:p>
                      <a:pPr marL="174625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A shared vocabulary </a:t>
                      </a:r>
                    </a:p>
                    <a:p>
                      <a:pPr marL="174625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The different phases and their associated tasks </a:t>
                      </a:r>
                    </a:p>
                    <a:p>
                      <a:pPr marL="174625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Home and host companies, role allocation</a:t>
                      </a:r>
                    </a:p>
                    <a:p>
                      <a:pPr marL="174625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The family </a:t>
                      </a:r>
                    </a:p>
                    <a:p>
                      <a:pPr marL="174625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Overview of tax, social security and legal aspects including LTIs</a:t>
                      </a:r>
                    </a:p>
                    <a:p>
                      <a:pPr marL="174625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Non-compliance risks (expat, company etc.)</a:t>
                      </a:r>
                    </a:p>
                    <a:p>
                      <a:pPr marL="174625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Basics of an expatriation package (tax-</a:t>
                      </a:r>
                      <a:r>
                        <a:rPr lang="en-US" sz="1100" b="1" dirty="0" err="1" smtClean="0">
                          <a:latin typeface="Calibri"/>
                          <a:ea typeface="Calibri"/>
                          <a:cs typeface="Times New Roman"/>
                        </a:rPr>
                        <a:t>equalilsation</a:t>
                      </a: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, COLA, country allowances, housing, travel…) and costs </a:t>
                      </a:r>
                    </a:p>
                    <a:p>
                      <a:pPr marL="174625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Knowing who does what in the areas of career and salary  management </a:t>
                      </a:r>
                    </a:p>
                    <a:p>
                      <a:pPr marL="174625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Crisis procedures </a:t>
                      </a:r>
                    </a:p>
                    <a:p>
                      <a:pPr marL="174625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1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4625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99"/>
                          </a:solidFill>
                          <a:latin typeface="Calibri"/>
                          <a:ea typeface="Calibri"/>
                          <a:cs typeface="Times New Roman"/>
                        </a:rPr>
                        <a:t>Advanced tax, social security, pension, contract matters *</a:t>
                      </a:r>
                    </a:p>
                    <a:p>
                      <a:pPr marL="174625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99"/>
                          </a:solidFill>
                          <a:latin typeface="Calibri"/>
                          <a:ea typeface="Calibri"/>
                          <a:cs typeface="Times New Roman"/>
                        </a:rPr>
                        <a:t>Advanced package build-up *</a:t>
                      </a:r>
                      <a:endParaRPr lang="fr-FR" sz="1100" dirty="0">
                        <a:latin typeface="Calibri"/>
                      </a:endParaRPr>
                    </a:p>
                  </a:txBody>
                  <a:tcPr marL="31234" marR="312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effectLst>
                            <a:glow rad="101600">
                              <a:srgbClr val="FFFF00">
                                <a:alpha val="60000"/>
                              </a:srgbClr>
                            </a:glow>
                          </a:effectLst>
                          <a:latin typeface="Calibri"/>
                          <a:ea typeface="Calibri"/>
                          <a:cs typeface="Times New Roman"/>
                        </a:rPr>
                        <a:t>Key actors / who does what</a:t>
                      </a:r>
                    </a:p>
                    <a:p>
                      <a:pPr marL="174625" indent="-174625">
                        <a:buFont typeface="Arial" pitchFamily="34" charset="0"/>
                        <a:buChar char="•"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Pensions</a:t>
                      </a:r>
                    </a:p>
                    <a:p>
                      <a:pPr marL="263525" lvl="1" indent="-176213">
                        <a:buFont typeface="Courier New" pitchFamily="49" charset="0"/>
                        <a:buChar char="o"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Sources : state, company, personal ; interaction of elements</a:t>
                      </a:r>
                    </a:p>
                    <a:p>
                      <a:pPr marL="263525" lvl="1" indent="-176213">
                        <a:buFont typeface="Courier New" pitchFamily="49" charset="0"/>
                        <a:buChar char="o"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defined benefits, defined contributions, cash-balance</a:t>
                      </a:r>
                    </a:p>
                    <a:p>
                      <a:pPr marL="263525" lvl="1" indent="-176213">
                        <a:buFont typeface="Courier New" pitchFamily="49" charset="0"/>
                        <a:buChar char="o"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Final product : capital, annuity..</a:t>
                      </a:r>
                    </a:p>
                    <a:p>
                      <a:pPr marL="263525" lvl="1" indent="-176213">
                        <a:buFont typeface="Courier New" pitchFamily="49" charset="0"/>
                        <a:buChar char="o"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Tax and social security considerations (including company)</a:t>
                      </a:r>
                    </a:p>
                    <a:p>
                      <a:pPr marL="263525" lvl="1" indent="-176213">
                        <a:buFont typeface="Courier New" pitchFamily="49" charset="0"/>
                        <a:buChar char="o"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Funding approaches, assets and commitments</a:t>
                      </a:r>
                    </a:p>
                    <a:p>
                      <a:pPr marL="263525" lvl="1" indent="-176213">
                        <a:buFont typeface="Courier New" pitchFamily="49" charset="0"/>
                        <a:buChar char="o"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Leaving the company</a:t>
                      </a:r>
                    </a:p>
                    <a:p>
                      <a:pPr marL="263525" lvl="1" indent="-176213">
                        <a:buFont typeface="Courier New" pitchFamily="49" charset="0"/>
                        <a:buChar char="o"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Changing countries of employment</a:t>
                      </a:r>
                    </a:p>
                    <a:p>
                      <a:pPr marL="174625" indent="-174625">
                        <a:buFont typeface="Arial" pitchFamily="34" charset="0"/>
                        <a:buChar char="•"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Life and invalidity insurances (types of cover, dependants, …)</a:t>
                      </a:r>
                    </a:p>
                    <a:p>
                      <a:pPr marL="174625" indent="-174625">
                        <a:buFont typeface="Arial" pitchFamily="34" charset="0"/>
                        <a:buChar char="•"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Health insurance cover </a:t>
                      </a:r>
                    </a:p>
                    <a:p>
                      <a:pPr marL="174625" indent="-174625">
                        <a:buFont typeface="Arial" pitchFamily="34" charset="0"/>
                        <a:buChar char="•"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Connecting with state systems </a:t>
                      </a:r>
                    </a:p>
                    <a:p>
                      <a:pPr marL="174625" indent="-174625">
                        <a:buFont typeface="Arial" pitchFamily="34" charset="0"/>
                        <a:buChar char="•"/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Communicating with employees </a:t>
                      </a:r>
                    </a:p>
                    <a:p>
                      <a:pPr marL="174625" indent="-174625">
                        <a:buFont typeface="Arial" pitchFamily="34" charset="0"/>
                        <a:buChar char="•"/>
                      </a:pPr>
                      <a:endParaRPr lang="en-US" sz="1100" b="1" dirty="0" smtClean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4625" indent="-174625">
                        <a:buFont typeface="Arial" pitchFamily="34" charset="0"/>
                        <a:buChar char="•"/>
                      </a:pPr>
                      <a:r>
                        <a:rPr lang="en-US" sz="1100" b="1" dirty="0" smtClean="0">
                          <a:solidFill>
                            <a:srgbClr val="000099"/>
                          </a:solidFill>
                          <a:latin typeface="Calibri"/>
                          <a:ea typeface="Calibri"/>
                          <a:cs typeface="Times New Roman"/>
                        </a:rPr>
                        <a:t>Mergers and acquisitions *</a:t>
                      </a:r>
                    </a:p>
                    <a:p>
                      <a:pPr marL="174625" indent="-174625">
                        <a:buFont typeface="Arial" pitchFamily="34" charset="0"/>
                        <a:buChar char="•"/>
                      </a:pPr>
                      <a:r>
                        <a:rPr lang="fr-FR" sz="1100" b="1" dirty="0" smtClean="0">
                          <a:solidFill>
                            <a:srgbClr val="000099"/>
                          </a:solidFill>
                          <a:latin typeface="Calibri"/>
                        </a:rPr>
                        <a:t>Most of the </a:t>
                      </a:r>
                      <a:r>
                        <a:rPr lang="fr-FR" sz="1100" b="1" dirty="0" err="1" smtClean="0">
                          <a:solidFill>
                            <a:srgbClr val="000099"/>
                          </a:solidFill>
                          <a:latin typeface="Calibri"/>
                        </a:rPr>
                        <a:t>above</a:t>
                      </a:r>
                      <a:r>
                        <a:rPr lang="fr-FR" sz="1100" b="1" dirty="0" smtClean="0">
                          <a:solidFill>
                            <a:srgbClr val="000099"/>
                          </a:solidFill>
                          <a:latin typeface="Calibri"/>
                        </a:rPr>
                        <a:t> *</a:t>
                      </a:r>
                      <a:endParaRPr lang="fr-FR" sz="1100" b="1" dirty="0">
                        <a:latin typeface="Calibri"/>
                      </a:endParaRPr>
                    </a:p>
                  </a:txBody>
                  <a:tcPr marL="31234" marR="312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978685">
                <a:tc gridSpan="4">
                  <a:txBody>
                    <a:bodyPr/>
                    <a:lstStyle/>
                    <a:p>
                      <a:pPr indent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234" marR="312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Double flèche horizontale 13"/>
          <p:cNvSpPr/>
          <p:nvPr/>
        </p:nvSpPr>
        <p:spPr bwMode="auto">
          <a:xfrm>
            <a:off x="357158" y="5429264"/>
            <a:ext cx="8572560" cy="1285884"/>
          </a:xfrm>
          <a:prstGeom prst="leftRightArrow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9" name="Picture 6" descr="Planet Earth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7483647" y="-1285908"/>
            <a:ext cx="2857500" cy="2857501"/>
          </a:xfrm>
          <a:prstGeom prst="rect">
            <a:avLst/>
          </a:prstGeom>
          <a:noFill/>
        </p:spPr>
      </p:pic>
      <p:pic>
        <p:nvPicPr>
          <p:cNvPr id="20" name="Picture 8" descr="Planet Earth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7483647" y="-1285908"/>
            <a:ext cx="2857500" cy="2857501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 bwMode="auto">
          <a:xfrm>
            <a:off x="285720" y="1142984"/>
            <a:ext cx="8572560" cy="172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214546" y="5357826"/>
            <a:ext cx="43577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err="1" smtClean="0">
                <a:solidFill>
                  <a:srgbClr val="0000CC"/>
                </a:solidFill>
              </a:rPr>
              <a:t>LTI's</a:t>
            </a:r>
            <a:r>
              <a:rPr lang="fr-FR" sz="1000" b="1" dirty="0" smtClean="0">
                <a:solidFill>
                  <a:srgbClr val="0000CC"/>
                </a:solidFill>
              </a:rPr>
              <a:t> and International </a:t>
            </a:r>
            <a:r>
              <a:rPr lang="fr-FR" sz="1000" b="1" dirty="0" err="1" smtClean="0">
                <a:solidFill>
                  <a:srgbClr val="0000CC"/>
                </a:solidFill>
              </a:rPr>
              <a:t>Mobility</a:t>
            </a:r>
            <a:r>
              <a:rPr lang="fr-FR" sz="1000" b="1" dirty="0" smtClean="0">
                <a:solidFill>
                  <a:srgbClr val="0000CC"/>
                </a:solidFill>
              </a:rPr>
              <a:t> *</a:t>
            </a:r>
            <a:endParaRPr lang="fr-FR" sz="1000" b="1" dirty="0">
              <a:solidFill>
                <a:srgbClr val="0000CC"/>
              </a:solidFill>
            </a:endParaRPr>
          </a:p>
        </p:txBody>
      </p:sp>
      <p:cxnSp>
        <p:nvCxnSpPr>
          <p:cNvPr id="10" name="Connecteur droit 9"/>
          <p:cNvCxnSpPr/>
          <p:nvPr/>
        </p:nvCxnSpPr>
        <p:spPr bwMode="auto">
          <a:xfrm>
            <a:off x="2285984" y="5357826"/>
            <a:ext cx="435771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1" name="Picture 9" descr="C:\Users\IEG049\Desktop\earth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3900" y="0"/>
            <a:ext cx="696521" cy="696521"/>
          </a:xfrm>
          <a:prstGeom prst="rect">
            <a:avLst/>
          </a:prstGeom>
          <a:noFill/>
          <a:effectLst>
            <a:outerShdw blurRad="508000" dir="3120000" sx="75000" sy="75000" algn="ctr" rotWithShape="0">
              <a:srgbClr val="000000">
                <a:alpha val="18000"/>
              </a:srgbClr>
            </a:outerShdw>
          </a:effectLst>
        </p:spPr>
      </p:pic>
      <p:sp>
        <p:nvSpPr>
          <p:cNvPr id="12" name="ZoneTexte 11"/>
          <p:cNvSpPr txBox="1"/>
          <p:nvPr/>
        </p:nvSpPr>
        <p:spPr>
          <a:xfrm>
            <a:off x="8054602" y="207961"/>
            <a:ext cx="892975" cy="338554"/>
          </a:xfrm>
          <a:prstGeom prst="rect">
            <a:avLst/>
          </a:prstGeom>
          <a:solidFill>
            <a:srgbClr val="6E9BD2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</a:rPr>
              <a:t>C&amp;B for C&amp;B</a:t>
            </a:r>
          </a:p>
          <a:p>
            <a:pPr algn="ctr"/>
            <a:r>
              <a:rPr lang="fr-FR" sz="800" b="1" dirty="0" smtClean="0">
                <a:solidFill>
                  <a:srgbClr val="FFC000"/>
                </a:solidFill>
              </a:rPr>
              <a:t>for People</a:t>
            </a:r>
            <a:endParaRPr lang="fr-FR" sz="800" b="1" dirty="0">
              <a:solidFill>
                <a:srgbClr val="FFC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57158" y="5643578"/>
            <a:ext cx="8072494" cy="835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en-US" sz="1400" b="1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Excel techniques for Comp &amp; Ben                                              Designing/operating  salary bands</a:t>
            </a:r>
            <a:endParaRPr lang="fr-FR" sz="1400" dirty="0" smtClean="0">
              <a:solidFill>
                <a:srgbClr val="FF0000"/>
              </a:solidFill>
              <a:latin typeface="Calibri"/>
              <a:ea typeface="Times New Roman"/>
              <a:cs typeface="Times New Roman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en-US" sz="1400" b="1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                                                  Benchmarking                                    Modeling people budgets</a:t>
            </a:r>
            <a:endParaRPr lang="fr-FR" sz="1400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en-US" sz="1400" b="1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        Understanding the overall remuneration package     /     Total Reward</a:t>
            </a:r>
            <a:endParaRPr lang="fr-FR" sz="1400" dirty="0"/>
          </a:p>
        </p:txBody>
      </p:sp>
      <p:sp>
        <p:nvSpPr>
          <p:cNvPr id="15" name="Espace réservé du numéro de diapositive 4"/>
          <p:cNvSpPr txBox="1">
            <a:spLocks/>
          </p:cNvSpPr>
          <p:nvPr/>
        </p:nvSpPr>
        <p:spPr>
          <a:xfrm>
            <a:off x="7924800" y="6553224"/>
            <a:ext cx="914400" cy="3048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F15E56-7FD0-452D-A61E-5F9A22120D22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080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399</Words>
  <Application>Microsoft Office PowerPoint</Application>
  <PresentationFormat>Affichage à l'écran (4:3)</PresentationFormat>
  <Paragraphs>79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Ray Naylor</dc:creator>
  <cp:lastModifiedBy>Ray Naylor</cp:lastModifiedBy>
  <cp:revision>1</cp:revision>
  <dcterms:created xsi:type="dcterms:W3CDTF">2020-06-24T07:26:13Z</dcterms:created>
  <dcterms:modified xsi:type="dcterms:W3CDTF">2020-06-24T07:27:01Z</dcterms:modified>
</cp:coreProperties>
</file>